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5E5E"/>
    <a:srgbClr val="CC81FF"/>
    <a:srgbClr val="FF9797"/>
    <a:srgbClr val="E089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3" autoAdjust="0"/>
    <p:restoredTop sz="94660"/>
  </p:normalViewPr>
  <p:slideViewPr>
    <p:cSldViewPr snapToGrid="0" showGuides="1">
      <p:cViewPr varScale="1">
        <p:scale>
          <a:sx n="69" d="100"/>
          <a:sy n="69" d="100"/>
        </p:scale>
        <p:origin x="-570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81E6F-8E2E-4EC3-BAC0-BF4B0DE2916B}" type="datetimeFigureOut">
              <a:rPr lang="en-GB" smtClean="0"/>
              <a:pPr/>
              <a:t>12/11/2018</a:t>
            </a:fld>
            <a:endParaRPr lang="en-GB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566DB-3E9E-4D00-AE83-BF3F58D30E60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81E6F-8E2E-4EC3-BAC0-BF4B0DE2916B}" type="datetimeFigureOut">
              <a:rPr lang="en-GB" smtClean="0"/>
              <a:pPr/>
              <a:t>12/11/2018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566DB-3E9E-4D00-AE83-BF3F58D30E60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81E6F-8E2E-4EC3-BAC0-BF4B0DE2916B}" type="datetimeFigureOut">
              <a:rPr lang="en-GB" smtClean="0"/>
              <a:pPr/>
              <a:t>12/11/2018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566DB-3E9E-4D00-AE83-BF3F58D30E60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81E6F-8E2E-4EC3-BAC0-BF4B0DE2916B}" type="datetimeFigureOut">
              <a:rPr lang="en-GB" smtClean="0"/>
              <a:pPr/>
              <a:t>12/11/2018</a:t>
            </a:fld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566DB-3E9E-4D00-AE83-BF3F58D30E60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81E6F-8E2E-4EC3-BAC0-BF4B0DE2916B}" type="datetimeFigureOut">
              <a:rPr lang="en-GB" smtClean="0"/>
              <a:pPr/>
              <a:t>12/11/2018</a:t>
            </a:fld>
            <a:endParaRPr lang="en-GB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566DB-3E9E-4D00-AE83-BF3F58D30E60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81E6F-8E2E-4EC3-BAC0-BF4B0DE2916B}" type="datetimeFigureOut">
              <a:rPr lang="en-GB" smtClean="0"/>
              <a:pPr/>
              <a:t>12/11/2018</a:t>
            </a:fld>
            <a:endParaRPr lang="en-GB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566DB-3E9E-4D00-AE83-BF3F58D30E60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81E6F-8E2E-4EC3-BAC0-BF4B0DE2916B}" type="datetimeFigureOut">
              <a:rPr lang="en-GB" smtClean="0"/>
              <a:pPr/>
              <a:t>12/11/2018</a:t>
            </a:fld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566DB-3E9E-4D00-AE83-BF3F58D30E60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81E6F-8E2E-4EC3-BAC0-BF4B0DE2916B}" type="datetimeFigureOut">
              <a:rPr lang="en-GB" smtClean="0"/>
              <a:pPr/>
              <a:t>12/11/2018</a:t>
            </a:fld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566DB-3E9E-4D00-AE83-BF3F58D30E60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gner et arrondir un rectangle à un seul coin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le rect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81E6F-8E2E-4EC3-BAC0-BF4B0DE2916B}" type="datetimeFigureOut">
              <a:rPr lang="en-GB" smtClean="0"/>
              <a:pPr/>
              <a:t>12/11/2018</a:t>
            </a:fld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D17566DB-3E9E-4D00-AE83-BF3F58D30E60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10" name="Forme libre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orme libre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81E6F-8E2E-4EC3-BAC0-BF4B0DE2916B}" type="datetimeFigureOut">
              <a:rPr lang="en-GB" smtClean="0"/>
              <a:pPr/>
              <a:t>12/11/2018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566DB-3E9E-4D00-AE83-BF3F58D30E60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81E6F-8E2E-4EC3-BAC0-BF4B0DE2916B}" type="datetimeFigureOut">
              <a:rPr lang="en-GB" smtClean="0"/>
              <a:pPr/>
              <a:t>12/11/2018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566DB-3E9E-4D00-AE83-BF3F58D30E60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9381E6F-8E2E-4EC3-BAC0-BF4B0DE2916B}" type="datetimeFigureOut">
              <a:rPr lang="en-GB" smtClean="0"/>
              <a:pPr/>
              <a:t>12/11/2018</a:t>
            </a:fld>
            <a:endParaRPr lang="en-GB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17566DB-3E9E-4D00-AE83-BF3F58D30E60}" type="slidenum">
              <a:rPr lang="en-GB" smtClean="0"/>
              <a:pPr/>
              <a:t>‹N°›</a:t>
            </a:fld>
            <a:endParaRPr lang="en-GB"/>
          </a:p>
        </p:txBody>
      </p:sp>
      <p:grpSp>
        <p:nvGrpSpPr>
          <p:cNvPr id="2" name="Groupe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Forme lib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orme lib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Tekhnologic"/>
          <p:cNvGrpSpPr/>
          <p:nvPr/>
        </p:nvGrpSpPr>
        <p:grpSpPr>
          <a:xfrm>
            <a:off x="0" y="6606000"/>
            <a:ext cx="987779" cy="252000"/>
            <a:chOff x="128923" y="6453000"/>
            <a:chExt cx="987779" cy="252000"/>
          </a:xfrm>
        </p:grpSpPr>
        <p:pic>
          <p:nvPicPr>
            <p:cNvPr id="46" name="Logo"/>
            <p:cNvPicPr>
              <a:picLocks noChangeAspect="1"/>
            </p:cNvPicPr>
            <p:nvPr/>
          </p:nvPicPr>
          <p:blipFill>
            <a:blip r:embed="rId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923" y="6453000"/>
              <a:ext cx="252000" cy="252000"/>
            </a:xfrm>
            <a:prstGeom prst="rect">
              <a:avLst/>
            </a:prstGeom>
          </p:spPr>
        </p:pic>
        <p:sp>
          <p:nvSpPr>
            <p:cNvPr id="47" name="Text"/>
            <p:cNvSpPr/>
            <p:nvPr/>
          </p:nvSpPr>
          <p:spPr>
            <a:xfrm>
              <a:off x="380923" y="6502056"/>
              <a:ext cx="735779" cy="153888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00" b="0" i="1" cap="none" spc="0" dirty="0">
                  <a:ln w="0"/>
                  <a:solidFill>
                    <a:srgbClr val="5F5E5E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tekhnologic</a:t>
              </a:r>
            </a:p>
          </p:txBody>
        </p:sp>
      </p:grpSp>
      <p:pic>
        <p:nvPicPr>
          <p:cNvPr id="101" name="1 Point Coi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5200" y="5261285"/>
            <a:ext cx="1440000" cy="1440000"/>
          </a:xfrm>
          <a:prstGeom prst="rect">
            <a:avLst/>
          </a:prstGeom>
        </p:spPr>
      </p:pic>
      <p:pic>
        <p:nvPicPr>
          <p:cNvPr id="102" name="1 Point Coi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000" y="3540037"/>
            <a:ext cx="1440000" cy="1440000"/>
          </a:xfrm>
          <a:prstGeom prst="rect">
            <a:avLst/>
          </a:prstGeom>
        </p:spPr>
      </p:pic>
      <p:pic>
        <p:nvPicPr>
          <p:cNvPr id="83" name="1 Point Coi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000" y="135000"/>
            <a:ext cx="1440000" cy="1440000"/>
          </a:xfrm>
          <a:prstGeom prst="rect">
            <a:avLst/>
          </a:prstGeom>
        </p:spPr>
      </p:pic>
      <p:pic>
        <p:nvPicPr>
          <p:cNvPr id="84" name="1 Point Coi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5200" y="120037"/>
            <a:ext cx="1440000" cy="1440000"/>
          </a:xfrm>
          <a:prstGeom prst="rect">
            <a:avLst/>
          </a:prstGeom>
        </p:spPr>
      </p:pic>
      <p:pic>
        <p:nvPicPr>
          <p:cNvPr id="85" name="1 Point Coi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000" y="120037"/>
            <a:ext cx="1440000" cy="1440000"/>
          </a:xfrm>
          <a:prstGeom prst="rect">
            <a:avLst/>
          </a:prstGeom>
        </p:spPr>
      </p:pic>
      <p:pic>
        <p:nvPicPr>
          <p:cNvPr id="86" name="1 Point Coi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00" y="1845000"/>
            <a:ext cx="1440000" cy="1440000"/>
          </a:xfrm>
          <a:prstGeom prst="rect">
            <a:avLst/>
          </a:prstGeom>
        </p:spPr>
      </p:pic>
      <p:pic>
        <p:nvPicPr>
          <p:cNvPr id="87" name="1 Point Coi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9375" y="1863000"/>
            <a:ext cx="1440000" cy="1440000"/>
          </a:xfrm>
          <a:prstGeom prst="rect">
            <a:avLst/>
          </a:prstGeom>
        </p:spPr>
      </p:pic>
      <p:pic>
        <p:nvPicPr>
          <p:cNvPr id="88" name="1 Point Coi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00" y="3555000"/>
            <a:ext cx="1440000" cy="1440000"/>
          </a:xfrm>
          <a:prstGeom prst="rect">
            <a:avLst/>
          </a:prstGeom>
        </p:spPr>
      </p:pic>
      <p:pic>
        <p:nvPicPr>
          <p:cNvPr id="89" name="1 Point Coi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5200" y="3540037"/>
            <a:ext cx="1440000" cy="1440000"/>
          </a:xfrm>
          <a:prstGeom prst="rect">
            <a:avLst/>
          </a:prstGeom>
        </p:spPr>
      </p:pic>
      <p:pic>
        <p:nvPicPr>
          <p:cNvPr id="90" name="1 Point Coi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6000" y="3566700"/>
            <a:ext cx="1440000" cy="1440000"/>
          </a:xfrm>
          <a:prstGeom prst="rect">
            <a:avLst/>
          </a:prstGeom>
        </p:spPr>
      </p:pic>
      <p:pic>
        <p:nvPicPr>
          <p:cNvPr id="91" name="2 Point Coi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00" y="146975"/>
            <a:ext cx="1440000" cy="1434049"/>
          </a:xfrm>
          <a:prstGeom prst="rect">
            <a:avLst/>
          </a:prstGeom>
        </p:spPr>
      </p:pic>
      <p:pic>
        <p:nvPicPr>
          <p:cNvPr id="93" name="2 Point Coi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000" y="3557975"/>
            <a:ext cx="1440000" cy="1434049"/>
          </a:xfrm>
          <a:prstGeom prst="rect">
            <a:avLst/>
          </a:prstGeom>
        </p:spPr>
      </p:pic>
      <p:pic>
        <p:nvPicPr>
          <p:cNvPr id="92" name="2 Point Coi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9375" y="5261285"/>
            <a:ext cx="1440000" cy="1434049"/>
          </a:xfrm>
          <a:prstGeom prst="rect">
            <a:avLst/>
          </a:prstGeom>
        </p:spPr>
      </p:pic>
      <p:pic>
        <p:nvPicPr>
          <p:cNvPr id="94" name="2 Point Coi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000" y="5264260"/>
            <a:ext cx="1440000" cy="1434049"/>
          </a:xfrm>
          <a:prstGeom prst="rect">
            <a:avLst/>
          </a:prstGeom>
        </p:spPr>
      </p:pic>
      <p:pic>
        <p:nvPicPr>
          <p:cNvPr id="100" name="2 Point Coi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000" y="1827057"/>
            <a:ext cx="1440000" cy="1434049"/>
          </a:xfrm>
          <a:prstGeom prst="rect">
            <a:avLst/>
          </a:prstGeom>
        </p:spPr>
      </p:pic>
      <p:pic>
        <p:nvPicPr>
          <p:cNvPr id="95" name="3 Point Coi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6000" y="120037"/>
            <a:ext cx="1440000" cy="1440000"/>
          </a:xfrm>
          <a:prstGeom prst="rect">
            <a:avLst/>
          </a:prstGeom>
        </p:spPr>
      </p:pic>
      <p:pic>
        <p:nvPicPr>
          <p:cNvPr id="96" name="3 Point Coi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3000" y="5291043"/>
            <a:ext cx="1440000" cy="1440000"/>
          </a:xfrm>
          <a:prstGeom prst="rect">
            <a:avLst/>
          </a:prstGeom>
        </p:spPr>
      </p:pic>
      <p:pic>
        <p:nvPicPr>
          <p:cNvPr id="99" name="3 Point Coi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3375" y="1854000"/>
            <a:ext cx="1440000" cy="1440000"/>
          </a:xfrm>
          <a:prstGeom prst="rect">
            <a:avLst/>
          </a:prstGeom>
        </p:spPr>
      </p:pic>
      <p:pic>
        <p:nvPicPr>
          <p:cNvPr id="97" name="5 Point Coi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000" y="1854000"/>
            <a:ext cx="1440000" cy="1440000"/>
          </a:xfrm>
          <a:prstGeom prst="rect">
            <a:avLst/>
          </a:prstGeom>
        </p:spPr>
      </p:pic>
      <p:pic>
        <p:nvPicPr>
          <p:cNvPr id="98" name="5 Point Coi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00" y="5261285"/>
            <a:ext cx="1440000" cy="1440000"/>
          </a:xfrm>
          <a:prstGeom prst="rect">
            <a:avLst/>
          </a:prstGeom>
        </p:spPr>
      </p:pic>
      <p:sp>
        <p:nvSpPr>
          <p:cNvPr id="4" name="Square1"/>
          <p:cNvSpPr/>
          <p:nvPr/>
        </p:nvSpPr>
        <p:spPr>
          <a:xfrm>
            <a:off x="0" y="0"/>
            <a:ext cx="2448000" cy="172800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 smtClean="0">
                <a:ln w="19050">
                  <a:noFill/>
                </a:ln>
                <a:latin typeface="Arial Black" panose="020B0A04020102020204" pitchFamily="34" charset="0"/>
                <a:cs typeface="Arial" panose="020B0604020202020204" pitchFamily="34" charset="0"/>
              </a:rPr>
              <a:t>A sentence with Ate </a:t>
            </a:r>
            <a:endParaRPr lang="en-GB" sz="3200" dirty="0">
              <a:ln w="19050">
                <a:noFill/>
              </a:ln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Square2"/>
          <p:cNvSpPr/>
          <p:nvPr/>
        </p:nvSpPr>
        <p:spPr>
          <a:xfrm>
            <a:off x="2448000" y="0"/>
            <a:ext cx="2448000" cy="172800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 smtClean="0">
                <a:ln w="19050">
                  <a:noFill/>
                </a:ln>
                <a:latin typeface="Arial Black" panose="020B0A04020102020204" pitchFamily="34" charset="0"/>
                <a:cs typeface="Arial" panose="020B0604020202020204" pitchFamily="34" charset="0"/>
              </a:rPr>
              <a:t>Past of take</a:t>
            </a:r>
            <a:endParaRPr lang="en-GB" sz="3200" dirty="0">
              <a:ln w="19050">
                <a:noFill/>
              </a:ln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Square3"/>
          <p:cNvSpPr/>
          <p:nvPr/>
        </p:nvSpPr>
        <p:spPr>
          <a:xfrm>
            <a:off x="4896000" y="0"/>
            <a:ext cx="2448000" cy="172800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 smtClean="0">
                <a:ln w="19050">
                  <a:noFill/>
                </a:ln>
                <a:latin typeface="Arial Black" panose="020B0A04020102020204" pitchFamily="34" charset="0"/>
                <a:cs typeface="Arial" panose="020B0604020202020204" pitchFamily="34" charset="0"/>
              </a:rPr>
              <a:t>A sentence with make </a:t>
            </a:r>
            <a:endParaRPr lang="en-GB" sz="3200" dirty="0">
              <a:ln w="19050">
                <a:noFill/>
              </a:ln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Square4"/>
          <p:cNvSpPr/>
          <p:nvPr/>
        </p:nvSpPr>
        <p:spPr>
          <a:xfrm>
            <a:off x="7344000" y="0"/>
            <a:ext cx="2448000" cy="172800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 smtClean="0">
                <a:ln w="19050">
                  <a:noFill/>
                </a:ln>
                <a:latin typeface="Arial Black" panose="020B0A04020102020204" pitchFamily="34" charset="0"/>
                <a:cs typeface="Arial" panose="020B0604020202020204" pitchFamily="34" charset="0"/>
              </a:rPr>
              <a:t>Past of buy</a:t>
            </a:r>
            <a:endParaRPr lang="en-GB" sz="3200" dirty="0">
              <a:ln w="19050">
                <a:noFill/>
              </a:ln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Square5"/>
          <p:cNvSpPr/>
          <p:nvPr/>
        </p:nvSpPr>
        <p:spPr>
          <a:xfrm>
            <a:off x="9792000" y="0"/>
            <a:ext cx="2448000" cy="172800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 smtClean="0">
                <a:ln w="19050">
                  <a:noFill/>
                </a:ln>
                <a:latin typeface="Arial Black" panose="020B0A04020102020204" pitchFamily="34" charset="0"/>
                <a:cs typeface="Arial" panose="020B0604020202020204" pitchFamily="34" charset="0"/>
              </a:rPr>
              <a:t>Negative  past of do</a:t>
            </a:r>
            <a:endParaRPr lang="en-GB" sz="3200" dirty="0">
              <a:ln w="19050">
                <a:noFill/>
              </a:ln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quare6"/>
          <p:cNvSpPr/>
          <p:nvPr/>
        </p:nvSpPr>
        <p:spPr>
          <a:xfrm>
            <a:off x="0" y="1710000"/>
            <a:ext cx="2448000" cy="172800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 smtClean="0">
                <a:ln w="19050">
                  <a:noFill/>
                </a:ln>
                <a:latin typeface="Arial Black" panose="020B0A04020102020204" pitchFamily="34" charset="0"/>
                <a:cs typeface="Arial" panose="020B0604020202020204" pitchFamily="34" charset="0"/>
              </a:rPr>
              <a:t>Past of finish</a:t>
            </a:r>
            <a:endParaRPr lang="en-GB" sz="3200" dirty="0">
              <a:ln w="19050">
                <a:noFill/>
              </a:ln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Square7"/>
          <p:cNvSpPr/>
          <p:nvPr/>
        </p:nvSpPr>
        <p:spPr>
          <a:xfrm>
            <a:off x="2448000" y="1710000"/>
            <a:ext cx="2448000" cy="172800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 smtClean="0">
                <a:ln w="19050">
                  <a:noFill/>
                </a:ln>
                <a:latin typeface="Arial Black" panose="020B0A04020102020204" pitchFamily="34" charset="0"/>
                <a:cs typeface="Arial" panose="020B0604020202020204" pitchFamily="34" charset="0"/>
              </a:rPr>
              <a:t>Past of leave</a:t>
            </a:r>
            <a:endParaRPr lang="en-GB" sz="3200" dirty="0">
              <a:ln w="19050">
                <a:noFill/>
              </a:ln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Square8"/>
          <p:cNvSpPr/>
          <p:nvPr/>
        </p:nvSpPr>
        <p:spPr>
          <a:xfrm>
            <a:off x="4896000" y="1710000"/>
            <a:ext cx="2448000" cy="172800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 smtClean="0">
                <a:ln w="19050">
                  <a:noFill/>
                </a:ln>
                <a:latin typeface="Arial Black" panose="020B0A04020102020204" pitchFamily="34" charset="0"/>
                <a:cs typeface="Arial" panose="020B0604020202020204" pitchFamily="34" charset="0"/>
              </a:rPr>
              <a:t>Past of ride</a:t>
            </a:r>
            <a:endParaRPr lang="en-GB" sz="3200" dirty="0">
              <a:ln w="19050">
                <a:noFill/>
              </a:ln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Square9"/>
          <p:cNvSpPr/>
          <p:nvPr/>
        </p:nvSpPr>
        <p:spPr>
          <a:xfrm>
            <a:off x="7344000" y="1710000"/>
            <a:ext cx="2448000" cy="172800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 smtClean="0">
                <a:ln w="19050">
                  <a:noFill/>
                </a:ln>
                <a:latin typeface="Arial Black" panose="020B0A04020102020204" pitchFamily="34" charset="0"/>
                <a:cs typeface="Arial" panose="020B0604020202020204" pitchFamily="34" charset="0"/>
              </a:rPr>
              <a:t>A sentence with send</a:t>
            </a:r>
            <a:endParaRPr lang="en-GB" sz="3200" dirty="0">
              <a:ln w="19050">
                <a:noFill/>
              </a:ln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Square10"/>
          <p:cNvSpPr/>
          <p:nvPr/>
        </p:nvSpPr>
        <p:spPr>
          <a:xfrm>
            <a:off x="9792000" y="1710000"/>
            <a:ext cx="2448000" cy="172800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 smtClean="0">
                <a:ln w="19050">
                  <a:noFill/>
                </a:ln>
                <a:latin typeface="Arial Black" panose="020B0A04020102020204" pitchFamily="34" charset="0"/>
                <a:cs typeface="Arial" panose="020B0604020202020204" pitchFamily="34" charset="0"/>
              </a:rPr>
              <a:t>Past of say</a:t>
            </a:r>
            <a:endParaRPr lang="en-GB" sz="3200" dirty="0">
              <a:ln w="19050">
                <a:noFill/>
              </a:ln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quare11"/>
          <p:cNvSpPr/>
          <p:nvPr/>
        </p:nvSpPr>
        <p:spPr>
          <a:xfrm>
            <a:off x="0" y="3420000"/>
            <a:ext cx="2448000" cy="172800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 smtClean="0">
                <a:ln w="19050">
                  <a:noFill/>
                </a:ln>
                <a:latin typeface="Arial Black" panose="020B0A04020102020204" pitchFamily="34" charset="0"/>
                <a:cs typeface="Arial" panose="020B0604020202020204" pitchFamily="34" charset="0"/>
              </a:rPr>
              <a:t>Past of catch</a:t>
            </a:r>
            <a:endParaRPr lang="en-GB" sz="3200" dirty="0">
              <a:ln w="19050">
                <a:noFill/>
              </a:ln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Square12"/>
          <p:cNvSpPr/>
          <p:nvPr/>
        </p:nvSpPr>
        <p:spPr>
          <a:xfrm>
            <a:off x="2448000" y="3420000"/>
            <a:ext cx="2448000" cy="172800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 smtClean="0">
                <a:ln w="19050">
                  <a:noFill/>
                </a:ln>
                <a:latin typeface="Arial Black" panose="020B0A04020102020204" pitchFamily="34" charset="0"/>
                <a:cs typeface="Arial" panose="020B0604020202020204" pitchFamily="34" charset="0"/>
              </a:rPr>
              <a:t>Give a sentence with got</a:t>
            </a:r>
            <a:endParaRPr lang="en-GB" sz="3200" dirty="0">
              <a:ln w="19050">
                <a:noFill/>
              </a:ln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Square13"/>
          <p:cNvSpPr/>
          <p:nvPr/>
        </p:nvSpPr>
        <p:spPr>
          <a:xfrm>
            <a:off x="4896000" y="3420000"/>
            <a:ext cx="2448000" cy="172800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 smtClean="0">
                <a:ln w="19050">
                  <a:noFill/>
                </a:ln>
                <a:latin typeface="Arial Black" panose="020B0A04020102020204" pitchFamily="34" charset="0"/>
                <a:cs typeface="Arial" panose="020B0604020202020204" pitchFamily="34" charset="0"/>
              </a:rPr>
              <a:t>past of wear</a:t>
            </a:r>
            <a:endParaRPr lang="en-GB" sz="3200" dirty="0">
              <a:ln w="19050">
                <a:noFill/>
              </a:ln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Square14"/>
          <p:cNvSpPr/>
          <p:nvPr/>
        </p:nvSpPr>
        <p:spPr>
          <a:xfrm>
            <a:off x="7344000" y="3420000"/>
            <a:ext cx="2448000" cy="172800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 smtClean="0">
                <a:ln w="19050">
                  <a:noFill/>
                </a:ln>
                <a:latin typeface="Arial Black" panose="020B0A04020102020204" pitchFamily="34" charset="0"/>
                <a:cs typeface="Arial" panose="020B0604020202020204" pitchFamily="34" charset="0"/>
              </a:rPr>
              <a:t>past of forecast</a:t>
            </a:r>
            <a:endParaRPr lang="en-GB" sz="3200" dirty="0">
              <a:ln w="19050">
                <a:noFill/>
              </a:ln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Square15"/>
          <p:cNvSpPr/>
          <p:nvPr/>
        </p:nvSpPr>
        <p:spPr>
          <a:xfrm>
            <a:off x="9792000" y="3420000"/>
            <a:ext cx="2448000" cy="172800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 smtClean="0">
                <a:ln w="19050">
                  <a:noFill/>
                </a:ln>
                <a:latin typeface="Arial Black" panose="020B0A04020102020204" pitchFamily="34" charset="0"/>
                <a:cs typeface="Arial" panose="020B0604020202020204" pitchFamily="34" charset="0"/>
              </a:rPr>
              <a:t>Past of find</a:t>
            </a:r>
            <a:endParaRPr lang="en-GB" sz="3200" dirty="0">
              <a:ln w="19050">
                <a:noFill/>
              </a:ln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Square16"/>
          <p:cNvSpPr/>
          <p:nvPr/>
        </p:nvSpPr>
        <p:spPr>
          <a:xfrm>
            <a:off x="0" y="5130000"/>
            <a:ext cx="2448000" cy="172800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 smtClean="0">
                <a:ln w="19050">
                  <a:noFill/>
                </a:ln>
                <a:latin typeface="Arial Black" panose="020B0A04020102020204" pitchFamily="34" charset="0"/>
                <a:cs typeface="Arial" panose="020B0604020202020204" pitchFamily="34" charset="0"/>
              </a:rPr>
              <a:t>A sentence with shake</a:t>
            </a:r>
            <a:endParaRPr lang="en-GB" sz="3200" dirty="0">
              <a:ln w="19050">
                <a:noFill/>
              </a:ln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Square17"/>
          <p:cNvSpPr/>
          <p:nvPr/>
        </p:nvSpPr>
        <p:spPr>
          <a:xfrm>
            <a:off x="2448000" y="5130000"/>
            <a:ext cx="2448000" cy="172800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 fontScale="92500"/>
          </a:bodyPr>
          <a:lstStyle/>
          <a:p>
            <a:pPr algn="ctr"/>
            <a:r>
              <a:rPr lang="en-GB" sz="3200" dirty="0" smtClean="0">
                <a:ln w="19050">
                  <a:noFill/>
                </a:ln>
                <a:latin typeface="Arial Black" panose="020B0A04020102020204" pitchFamily="34" charset="0"/>
                <a:cs typeface="Arial" panose="020B0604020202020204" pitchFamily="34" charset="0"/>
              </a:rPr>
              <a:t>A sentence  expresses</a:t>
            </a:r>
          </a:p>
          <a:p>
            <a:pPr algn="ctr"/>
            <a:r>
              <a:rPr lang="en-GB" sz="3200" dirty="0" smtClean="0">
                <a:ln w="19050">
                  <a:noFill/>
                </a:ln>
                <a:latin typeface="Arial Black" panose="020B0A04020102020204" pitchFamily="34" charset="0"/>
                <a:cs typeface="Arial" panose="020B0604020202020204" pitchFamily="34" charset="0"/>
              </a:rPr>
              <a:t>surprise</a:t>
            </a:r>
            <a:endParaRPr lang="en-GB" sz="3200" dirty="0">
              <a:ln w="19050">
                <a:noFill/>
              </a:ln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Square18"/>
          <p:cNvSpPr/>
          <p:nvPr/>
        </p:nvSpPr>
        <p:spPr>
          <a:xfrm>
            <a:off x="4896000" y="5130000"/>
            <a:ext cx="2448000" cy="172800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 smtClean="0">
                <a:ln w="19050">
                  <a:noFill/>
                </a:ln>
                <a:latin typeface="Arial Black" panose="020B0A04020102020204" pitchFamily="34" charset="0"/>
                <a:cs typeface="Arial" panose="020B0604020202020204" pitchFamily="34" charset="0"/>
              </a:rPr>
              <a:t>A sentence with wear</a:t>
            </a:r>
            <a:endParaRPr lang="en-GB" sz="3200" dirty="0">
              <a:ln w="19050">
                <a:noFill/>
              </a:ln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Square19"/>
          <p:cNvSpPr/>
          <p:nvPr/>
        </p:nvSpPr>
        <p:spPr>
          <a:xfrm>
            <a:off x="7344000" y="5130000"/>
            <a:ext cx="2448000" cy="172800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 smtClean="0">
                <a:ln w="19050">
                  <a:noFill/>
                </a:ln>
                <a:latin typeface="Arial Black" panose="020B0A04020102020204" pitchFamily="34" charset="0"/>
                <a:cs typeface="Arial" panose="020B0604020202020204" pitchFamily="34" charset="0"/>
              </a:rPr>
              <a:t>past of become</a:t>
            </a:r>
            <a:endParaRPr lang="en-GB" sz="3200" dirty="0">
              <a:ln w="19050">
                <a:noFill/>
              </a:ln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Square20"/>
          <p:cNvSpPr/>
          <p:nvPr/>
        </p:nvSpPr>
        <p:spPr>
          <a:xfrm>
            <a:off x="9792000" y="5130000"/>
            <a:ext cx="2448000" cy="172800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 smtClean="0">
                <a:ln w="19050">
                  <a:noFill/>
                </a:ln>
                <a:latin typeface="Arial Black" panose="020B0A04020102020204" pitchFamily="34" charset="0"/>
                <a:cs typeface="Arial" panose="020B0604020202020204" pitchFamily="34" charset="0"/>
              </a:rPr>
              <a:t>A sentence with gave</a:t>
            </a:r>
            <a:endParaRPr lang="en-GB" sz="3200" dirty="0">
              <a:ln w="19050">
                <a:noFill/>
              </a:ln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62877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2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2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>
                      <p:stCondLst>
                        <p:cond delay="0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2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2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145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6" fill="hold">
                      <p:stCondLst>
                        <p:cond delay="0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2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2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2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56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" fill="hold">
                      <p:stCondLst>
                        <p:cond delay="0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2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5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16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8" fill="hold">
                      <p:stCondLst>
                        <p:cond delay="0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2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>
                      <p:stCondLst>
                        <p:cond delay="0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2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7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89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0" fill="hold">
                      <p:stCondLst>
                        <p:cond delay="0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2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8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00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1" fill="hold">
                      <p:stCondLst>
                        <p:cond delay="0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9" dur="2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2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11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2" fill="hold">
                      <p:stCondLst>
                        <p:cond delay="0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2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0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</p:childTnLst>
        </p:cTn>
      </p:par>
    </p:tnLst>
    <p:bldLst>
      <p:bldP spid="4" grpId="0" animBg="1"/>
      <p:bldP spid="29" grpId="0" animBg="1"/>
      <p:bldP spid="33" grpId="0" animBg="1"/>
      <p:bldP spid="37" grpId="0" animBg="1"/>
      <p:bldP spid="41" grpId="0" animBg="1"/>
      <p:bldP spid="10" grpId="0" animBg="1"/>
      <p:bldP spid="30" grpId="0" animBg="1"/>
      <p:bldP spid="34" grpId="0" animBg="1"/>
      <p:bldP spid="38" grpId="0" animBg="1"/>
      <p:bldP spid="42" grpId="0" animBg="1"/>
      <p:bldP spid="15" grpId="0" animBg="1"/>
      <p:bldP spid="31" grpId="0" animBg="1"/>
      <p:bldP spid="35" grpId="0" animBg="1"/>
      <p:bldP spid="39" grpId="0" animBg="1"/>
      <p:bldP spid="43" grpId="0" animBg="1"/>
      <p:bldP spid="20" grpId="0" animBg="1"/>
      <p:bldP spid="32" grpId="0" animBg="1"/>
      <p:bldP spid="36" grpId="0" animBg="1"/>
      <p:bldP spid="40" grpId="0" animBg="1"/>
      <p:bldP spid="4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Tekhnologic"/>
          <p:cNvGrpSpPr/>
          <p:nvPr/>
        </p:nvGrpSpPr>
        <p:grpSpPr>
          <a:xfrm>
            <a:off x="0" y="6606000"/>
            <a:ext cx="987779" cy="252000"/>
            <a:chOff x="128923" y="6453000"/>
            <a:chExt cx="987779" cy="252000"/>
          </a:xfrm>
        </p:grpSpPr>
        <p:pic>
          <p:nvPicPr>
            <p:cNvPr id="46" name="Logo"/>
            <p:cNvPicPr>
              <a:picLocks noChangeAspect="1"/>
            </p:cNvPicPr>
            <p:nvPr/>
          </p:nvPicPr>
          <p:blipFill>
            <a:blip r:embed="rId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923" y="6453000"/>
              <a:ext cx="252000" cy="252000"/>
            </a:xfrm>
            <a:prstGeom prst="rect">
              <a:avLst/>
            </a:prstGeom>
          </p:spPr>
        </p:pic>
        <p:sp>
          <p:nvSpPr>
            <p:cNvPr id="47" name="Text"/>
            <p:cNvSpPr/>
            <p:nvPr/>
          </p:nvSpPr>
          <p:spPr>
            <a:xfrm>
              <a:off x="380923" y="6502056"/>
              <a:ext cx="735779" cy="153888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00" b="0" i="1" cap="none" spc="0" dirty="0">
                  <a:ln w="0"/>
                  <a:solidFill>
                    <a:srgbClr val="5F5E5E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tekhnologic</a:t>
              </a:r>
            </a:p>
          </p:txBody>
        </p:sp>
      </p:grpSp>
      <p:pic>
        <p:nvPicPr>
          <p:cNvPr id="101" name="1 Point Coi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5200" y="5261285"/>
            <a:ext cx="1440000" cy="1440000"/>
          </a:xfrm>
          <a:prstGeom prst="rect">
            <a:avLst/>
          </a:prstGeom>
        </p:spPr>
      </p:pic>
      <p:pic>
        <p:nvPicPr>
          <p:cNvPr id="102" name="1 Point Coi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000" y="3540037"/>
            <a:ext cx="1440000" cy="1440000"/>
          </a:xfrm>
          <a:prstGeom prst="rect">
            <a:avLst/>
          </a:prstGeom>
        </p:spPr>
      </p:pic>
      <p:pic>
        <p:nvPicPr>
          <p:cNvPr id="83" name="1 Point Coi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000" y="135000"/>
            <a:ext cx="1440000" cy="1440000"/>
          </a:xfrm>
          <a:prstGeom prst="rect">
            <a:avLst/>
          </a:prstGeom>
        </p:spPr>
      </p:pic>
      <p:pic>
        <p:nvPicPr>
          <p:cNvPr id="84" name="1 Point Coi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5200" y="120037"/>
            <a:ext cx="1440000" cy="1440000"/>
          </a:xfrm>
          <a:prstGeom prst="rect">
            <a:avLst/>
          </a:prstGeom>
        </p:spPr>
      </p:pic>
      <p:pic>
        <p:nvPicPr>
          <p:cNvPr id="85" name="1 Point Coi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000" y="120037"/>
            <a:ext cx="1440000" cy="1440000"/>
          </a:xfrm>
          <a:prstGeom prst="rect">
            <a:avLst/>
          </a:prstGeom>
        </p:spPr>
      </p:pic>
      <p:pic>
        <p:nvPicPr>
          <p:cNvPr id="86" name="1 Point Coi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00" y="1845000"/>
            <a:ext cx="1440000" cy="1440000"/>
          </a:xfrm>
          <a:prstGeom prst="rect">
            <a:avLst/>
          </a:prstGeom>
        </p:spPr>
      </p:pic>
      <p:pic>
        <p:nvPicPr>
          <p:cNvPr id="87" name="1 Point Coi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9375" y="1863000"/>
            <a:ext cx="1440000" cy="1440000"/>
          </a:xfrm>
          <a:prstGeom prst="rect">
            <a:avLst/>
          </a:prstGeom>
        </p:spPr>
      </p:pic>
      <p:pic>
        <p:nvPicPr>
          <p:cNvPr id="88" name="1 Point Coi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00" y="3555000"/>
            <a:ext cx="1440000" cy="1440000"/>
          </a:xfrm>
          <a:prstGeom prst="rect">
            <a:avLst/>
          </a:prstGeom>
        </p:spPr>
      </p:pic>
      <p:pic>
        <p:nvPicPr>
          <p:cNvPr id="89" name="1 Point Coi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5200" y="3540037"/>
            <a:ext cx="1440000" cy="1440000"/>
          </a:xfrm>
          <a:prstGeom prst="rect">
            <a:avLst/>
          </a:prstGeom>
        </p:spPr>
      </p:pic>
      <p:pic>
        <p:nvPicPr>
          <p:cNvPr id="90" name="1 Point Coi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6000" y="3566700"/>
            <a:ext cx="1440000" cy="1440000"/>
          </a:xfrm>
          <a:prstGeom prst="rect">
            <a:avLst/>
          </a:prstGeom>
        </p:spPr>
      </p:pic>
      <p:pic>
        <p:nvPicPr>
          <p:cNvPr id="91" name="2 Point Coi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00" y="146975"/>
            <a:ext cx="1440000" cy="1434049"/>
          </a:xfrm>
          <a:prstGeom prst="rect">
            <a:avLst/>
          </a:prstGeom>
        </p:spPr>
      </p:pic>
      <p:pic>
        <p:nvPicPr>
          <p:cNvPr id="93" name="2 Point Coi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000" y="3557975"/>
            <a:ext cx="1440000" cy="1434049"/>
          </a:xfrm>
          <a:prstGeom prst="rect">
            <a:avLst/>
          </a:prstGeom>
        </p:spPr>
      </p:pic>
      <p:pic>
        <p:nvPicPr>
          <p:cNvPr id="92" name="2 Point Coi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9375" y="5261285"/>
            <a:ext cx="1440000" cy="1434049"/>
          </a:xfrm>
          <a:prstGeom prst="rect">
            <a:avLst/>
          </a:prstGeom>
        </p:spPr>
      </p:pic>
      <p:pic>
        <p:nvPicPr>
          <p:cNvPr id="94" name="2 Point Coi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000" y="5264260"/>
            <a:ext cx="1440000" cy="1434049"/>
          </a:xfrm>
          <a:prstGeom prst="rect">
            <a:avLst/>
          </a:prstGeom>
        </p:spPr>
      </p:pic>
      <p:pic>
        <p:nvPicPr>
          <p:cNvPr id="100" name="2 Point Coi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000" y="1827057"/>
            <a:ext cx="1440000" cy="1434049"/>
          </a:xfrm>
          <a:prstGeom prst="rect">
            <a:avLst/>
          </a:prstGeom>
        </p:spPr>
      </p:pic>
      <p:pic>
        <p:nvPicPr>
          <p:cNvPr id="95" name="3 Point Coi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6000" y="120037"/>
            <a:ext cx="1440000" cy="1440000"/>
          </a:xfrm>
          <a:prstGeom prst="rect">
            <a:avLst/>
          </a:prstGeom>
        </p:spPr>
      </p:pic>
      <p:pic>
        <p:nvPicPr>
          <p:cNvPr id="96" name="3 Point Coi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3000" y="5291043"/>
            <a:ext cx="1440000" cy="1440000"/>
          </a:xfrm>
          <a:prstGeom prst="rect">
            <a:avLst/>
          </a:prstGeom>
        </p:spPr>
      </p:pic>
      <p:pic>
        <p:nvPicPr>
          <p:cNvPr id="99" name="3 Point Coi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3375" y="1854000"/>
            <a:ext cx="1440000" cy="1440000"/>
          </a:xfrm>
          <a:prstGeom prst="rect">
            <a:avLst/>
          </a:prstGeom>
        </p:spPr>
      </p:pic>
      <p:pic>
        <p:nvPicPr>
          <p:cNvPr id="97" name="5 Point Coi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000" y="1854000"/>
            <a:ext cx="1440000" cy="1440000"/>
          </a:xfrm>
          <a:prstGeom prst="rect">
            <a:avLst/>
          </a:prstGeom>
        </p:spPr>
      </p:pic>
      <p:pic>
        <p:nvPicPr>
          <p:cNvPr id="98" name="5 Point Coi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00" y="5261285"/>
            <a:ext cx="1440000" cy="1440000"/>
          </a:xfrm>
          <a:prstGeom prst="rect">
            <a:avLst/>
          </a:prstGeom>
        </p:spPr>
      </p:pic>
      <p:sp>
        <p:nvSpPr>
          <p:cNvPr id="4" name="Square1"/>
          <p:cNvSpPr/>
          <p:nvPr/>
        </p:nvSpPr>
        <p:spPr>
          <a:xfrm>
            <a:off x="0" y="0"/>
            <a:ext cx="2448000" cy="1728000"/>
          </a:xfrm>
          <a:prstGeom prst="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>
            <a:normAutofit fontScale="92500"/>
          </a:bodyPr>
          <a:lstStyle/>
          <a:p>
            <a:pPr algn="ctr"/>
            <a:r>
              <a:rPr lang="en-GB" sz="3200" dirty="0" smtClean="0">
                <a:ln w="19050">
                  <a:noFill/>
                </a:ln>
                <a:latin typeface="Arial Black" panose="020B0A04020102020204" pitchFamily="34" charset="0"/>
                <a:cs typeface="Arial" panose="020B0604020202020204" pitchFamily="34" charset="0"/>
              </a:rPr>
              <a:t>A sentence with </a:t>
            </a:r>
            <a:r>
              <a:rPr lang="en-GB" sz="3200" dirty="0" smtClean="0">
                <a:ln w="19050">
                  <a:noFill/>
                </a:ln>
                <a:latin typeface="Arial Black" panose="020B0A04020102020204" pitchFamily="34" charset="0"/>
                <a:cs typeface="Arial" panose="020B0604020202020204" pitchFamily="34" charset="0"/>
              </a:rPr>
              <a:t>present </a:t>
            </a:r>
            <a:endParaRPr lang="en-GB" sz="3200" dirty="0">
              <a:ln w="19050">
                <a:noFill/>
              </a:ln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Square2"/>
          <p:cNvSpPr/>
          <p:nvPr/>
        </p:nvSpPr>
        <p:spPr>
          <a:xfrm>
            <a:off x="2448000" y="0"/>
            <a:ext cx="2448000" cy="1728000"/>
          </a:xfrm>
          <a:prstGeom prst="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 smtClean="0">
                <a:ln w="19050">
                  <a:noFill/>
                </a:ln>
                <a:latin typeface="Arial Black" panose="020B0A04020102020204" pitchFamily="34" charset="0"/>
                <a:cs typeface="Arial" panose="020B0604020202020204" pitchFamily="34" charset="0"/>
              </a:rPr>
              <a:t>Past of hide</a:t>
            </a:r>
            <a:endParaRPr lang="en-GB" sz="3200" dirty="0">
              <a:ln w="19050">
                <a:noFill/>
              </a:ln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Square3"/>
          <p:cNvSpPr/>
          <p:nvPr/>
        </p:nvSpPr>
        <p:spPr>
          <a:xfrm>
            <a:off x="4896000" y="0"/>
            <a:ext cx="2448000" cy="1728000"/>
          </a:xfrm>
          <a:prstGeom prst="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 smtClean="0">
                <a:ln w="19050">
                  <a:noFill/>
                </a:ln>
                <a:latin typeface="Arial Black" panose="020B0A04020102020204" pitchFamily="34" charset="0"/>
                <a:cs typeface="Arial" panose="020B0604020202020204" pitchFamily="34" charset="0"/>
              </a:rPr>
              <a:t>A sentence with teach </a:t>
            </a:r>
            <a:endParaRPr lang="en-GB" sz="3200" dirty="0">
              <a:ln w="19050">
                <a:noFill/>
              </a:ln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Square4"/>
          <p:cNvSpPr/>
          <p:nvPr/>
        </p:nvSpPr>
        <p:spPr>
          <a:xfrm>
            <a:off x="7344000" y="0"/>
            <a:ext cx="2448000" cy="1728000"/>
          </a:xfrm>
          <a:prstGeom prst="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 smtClean="0">
                <a:ln w="19050">
                  <a:noFill/>
                </a:ln>
                <a:latin typeface="Arial Black" panose="020B0A04020102020204" pitchFamily="34" charset="0"/>
                <a:cs typeface="Arial" panose="020B0604020202020204" pitchFamily="34" charset="0"/>
              </a:rPr>
              <a:t>past of know</a:t>
            </a:r>
            <a:endParaRPr lang="en-GB" sz="3200" dirty="0">
              <a:ln w="19050">
                <a:noFill/>
              </a:ln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Square5"/>
          <p:cNvSpPr/>
          <p:nvPr/>
        </p:nvSpPr>
        <p:spPr>
          <a:xfrm>
            <a:off x="9792000" y="0"/>
            <a:ext cx="2448000" cy="1728000"/>
          </a:xfrm>
          <a:prstGeom prst="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 smtClean="0">
                <a:ln w="19050">
                  <a:noFill/>
                </a:ln>
                <a:latin typeface="Arial Black" panose="020B0A04020102020204" pitchFamily="34" charset="0"/>
                <a:cs typeface="Arial" panose="020B0604020202020204" pitchFamily="34" charset="0"/>
              </a:rPr>
              <a:t>negative past of know</a:t>
            </a:r>
            <a:endParaRPr lang="en-GB" sz="3200" dirty="0">
              <a:ln w="19050">
                <a:noFill/>
              </a:ln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quare6"/>
          <p:cNvSpPr/>
          <p:nvPr/>
        </p:nvSpPr>
        <p:spPr>
          <a:xfrm>
            <a:off x="0" y="1710000"/>
            <a:ext cx="2448000" cy="1728000"/>
          </a:xfrm>
          <a:prstGeom prst="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 smtClean="0">
                <a:ln w="19050">
                  <a:noFill/>
                </a:ln>
                <a:latin typeface="Arial Black" panose="020B0A04020102020204" pitchFamily="34" charset="0"/>
                <a:cs typeface="Arial" panose="020B0604020202020204" pitchFamily="34" charset="0"/>
              </a:rPr>
              <a:t>Past of give</a:t>
            </a:r>
            <a:endParaRPr lang="en-GB" sz="3200" dirty="0">
              <a:ln w="19050">
                <a:noFill/>
              </a:ln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Square7"/>
          <p:cNvSpPr/>
          <p:nvPr/>
        </p:nvSpPr>
        <p:spPr>
          <a:xfrm>
            <a:off x="2448000" y="1710000"/>
            <a:ext cx="2448000" cy="1728000"/>
          </a:xfrm>
          <a:prstGeom prst="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 smtClean="0">
                <a:ln w="19050">
                  <a:noFill/>
                </a:ln>
                <a:latin typeface="Arial Black" panose="020B0A04020102020204" pitchFamily="34" charset="0"/>
                <a:cs typeface="Arial" panose="020B0604020202020204" pitchFamily="34" charset="0"/>
              </a:rPr>
              <a:t>Past of learn</a:t>
            </a:r>
            <a:endParaRPr lang="en-GB" sz="3200" dirty="0">
              <a:ln w="19050">
                <a:noFill/>
              </a:ln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Square8"/>
          <p:cNvSpPr/>
          <p:nvPr/>
        </p:nvSpPr>
        <p:spPr>
          <a:xfrm>
            <a:off x="4896000" y="1710000"/>
            <a:ext cx="2448000" cy="1728000"/>
          </a:xfrm>
          <a:prstGeom prst="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 smtClean="0">
                <a:ln w="19050">
                  <a:noFill/>
                </a:ln>
                <a:latin typeface="Arial Black" panose="020B0A04020102020204" pitchFamily="34" charset="0"/>
                <a:cs typeface="Arial" panose="020B0604020202020204" pitchFamily="34" charset="0"/>
              </a:rPr>
              <a:t>Past of keep</a:t>
            </a:r>
            <a:endParaRPr lang="en-GB" sz="3200" dirty="0">
              <a:ln w="19050">
                <a:noFill/>
              </a:ln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Square9"/>
          <p:cNvSpPr/>
          <p:nvPr/>
        </p:nvSpPr>
        <p:spPr>
          <a:xfrm>
            <a:off x="7344000" y="1710000"/>
            <a:ext cx="2448000" cy="1728000"/>
          </a:xfrm>
          <a:prstGeom prst="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 smtClean="0">
                <a:ln w="19050">
                  <a:noFill/>
                </a:ln>
                <a:latin typeface="Arial Black" panose="020B0A04020102020204" pitchFamily="34" charset="0"/>
                <a:cs typeface="Arial" panose="020B0604020202020204" pitchFamily="34" charset="0"/>
              </a:rPr>
              <a:t>A sentence with see</a:t>
            </a:r>
            <a:endParaRPr lang="en-GB" sz="3200" dirty="0">
              <a:ln w="19050">
                <a:noFill/>
              </a:ln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Square10"/>
          <p:cNvSpPr/>
          <p:nvPr/>
        </p:nvSpPr>
        <p:spPr>
          <a:xfrm>
            <a:off x="9792000" y="1710000"/>
            <a:ext cx="2448000" cy="1728000"/>
          </a:xfrm>
          <a:prstGeom prst="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 smtClean="0">
                <a:ln w="19050">
                  <a:noFill/>
                </a:ln>
                <a:latin typeface="Arial Black" panose="020B0A04020102020204" pitchFamily="34" charset="0"/>
                <a:cs typeface="Arial" panose="020B0604020202020204" pitchFamily="34" charset="0"/>
              </a:rPr>
              <a:t>Past of tell</a:t>
            </a:r>
            <a:endParaRPr lang="en-GB" sz="3200" dirty="0">
              <a:ln w="19050">
                <a:noFill/>
              </a:ln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quare11"/>
          <p:cNvSpPr/>
          <p:nvPr/>
        </p:nvSpPr>
        <p:spPr>
          <a:xfrm>
            <a:off x="0" y="3420000"/>
            <a:ext cx="2448000" cy="1728000"/>
          </a:xfrm>
          <a:prstGeom prst="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 smtClean="0">
                <a:ln w="19050">
                  <a:noFill/>
                </a:ln>
                <a:latin typeface="Arial Black" panose="020B0A04020102020204" pitchFamily="34" charset="0"/>
                <a:cs typeface="Arial" panose="020B0604020202020204" pitchFamily="34" charset="0"/>
              </a:rPr>
              <a:t>Past of show</a:t>
            </a:r>
            <a:endParaRPr lang="en-GB" sz="3200" dirty="0">
              <a:ln w="19050">
                <a:noFill/>
              </a:ln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Square12"/>
          <p:cNvSpPr/>
          <p:nvPr/>
        </p:nvSpPr>
        <p:spPr>
          <a:xfrm>
            <a:off x="2448000" y="3420000"/>
            <a:ext cx="2448000" cy="1728000"/>
          </a:xfrm>
          <a:prstGeom prst="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 smtClean="0">
                <a:ln w="19050">
                  <a:noFill/>
                </a:ln>
                <a:latin typeface="Arial Black" panose="020B0A04020102020204" pitchFamily="34" charset="0"/>
                <a:cs typeface="Arial" panose="020B0604020202020204" pitchFamily="34" charset="0"/>
              </a:rPr>
              <a:t>A sentence with think</a:t>
            </a:r>
            <a:endParaRPr lang="en-GB" sz="3200" dirty="0">
              <a:ln w="19050">
                <a:noFill/>
              </a:ln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Square13"/>
          <p:cNvSpPr/>
          <p:nvPr/>
        </p:nvSpPr>
        <p:spPr>
          <a:xfrm>
            <a:off x="4896000" y="3420000"/>
            <a:ext cx="2448000" cy="1728000"/>
          </a:xfrm>
          <a:prstGeom prst="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 smtClean="0">
                <a:ln w="19050">
                  <a:noFill/>
                </a:ln>
                <a:latin typeface="Arial Black" panose="020B0A04020102020204" pitchFamily="34" charset="0"/>
                <a:cs typeface="Arial" panose="020B0604020202020204" pitchFamily="34" charset="0"/>
              </a:rPr>
              <a:t>past of </a:t>
            </a:r>
            <a:r>
              <a:rPr lang="en-GB" sz="2800" dirty="0" smtClean="0">
                <a:ln w="19050">
                  <a:noFill/>
                </a:ln>
                <a:latin typeface="Arial Black" panose="020B0A04020102020204" pitchFamily="34" charset="0"/>
                <a:cs typeface="Arial" panose="020B0604020202020204" pitchFamily="34" charset="0"/>
              </a:rPr>
              <a:t>understand</a:t>
            </a:r>
            <a:endParaRPr lang="en-GB" sz="2800" dirty="0">
              <a:ln w="19050">
                <a:noFill/>
              </a:ln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Square14"/>
          <p:cNvSpPr/>
          <p:nvPr/>
        </p:nvSpPr>
        <p:spPr>
          <a:xfrm>
            <a:off x="7344000" y="3420000"/>
            <a:ext cx="2448000" cy="1728000"/>
          </a:xfrm>
          <a:prstGeom prst="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 smtClean="0">
                <a:ln w="19050">
                  <a:noFill/>
                </a:ln>
                <a:latin typeface="Arial Black" panose="020B0A04020102020204" pitchFamily="34" charset="0"/>
                <a:cs typeface="Arial" panose="020B0604020202020204" pitchFamily="34" charset="0"/>
              </a:rPr>
              <a:t>Past of wear</a:t>
            </a:r>
            <a:endParaRPr lang="en-GB" sz="3200" dirty="0">
              <a:ln w="19050">
                <a:noFill/>
              </a:ln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Square15"/>
          <p:cNvSpPr/>
          <p:nvPr/>
        </p:nvSpPr>
        <p:spPr>
          <a:xfrm>
            <a:off x="9792000" y="3420000"/>
            <a:ext cx="2448000" cy="1728000"/>
          </a:xfrm>
          <a:prstGeom prst="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 smtClean="0">
                <a:ln w="19050">
                  <a:noFill/>
                </a:ln>
                <a:latin typeface="Arial Black" panose="020B0A04020102020204" pitchFamily="34" charset="0"/>
                <a:cs typeface="Arial" panose="020B0604020202020204" pitchFamily="34" charset="0"/>
              </a:rPr>
              <a:t>Past of win</a:t>
            </a:r>
            <a:endParaRPr lang="en-GB" sz="3200" dirty="0">
              <a:ln w="19050">
                <a:noFill/>
              </a:ln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Square16"/>
          <p:cNvSpPr/>
          <p:nvPr/>
        </p:nvSpPr>
        <p:spPr>
          <a:xfrm>
            <a:off x="0" y="5130000"/>
            <a:ext cx="2448000" cy="1728000"/>
          </a:xfrm>
          <a:prstGeom prst="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 smtClean="0">
                <a:ln w="19050">
                  <a:noFill/>
                </a:ln>
                <a:latin typeface="Arial Black" panose="020B0A04020102020204" pitchFamily="34" charset="0"/>
                <a:cs typeface="Arial" panose="020B0604020202020204" pitchFamily="34" charset="0"/>
              </a:rPr>
              <a:t>A sentence with wrote</a:t>
            </a:r>
            <a:endParaRPr lang="en-GB" sz="3200" dirty="0">
              <a:ln w="19050">
                <a:noFill/>
              </a:ln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Square17"/>
          <p:cNvSpPr/>
          <p:nvPr/>
        </p:nvSpPr>
        <p:spPr>
          <a:xfrm>
            <a:off x="2448000" y="5130000"/>
            <a:ext cx="2448000" cy="1728000"/>
          </a:xfrm>
          <a:prstGeom prst="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>
            <a:normAutofit fontScale="92500"/>
          </a:bodyPr>
          <a:lstStyle/>
          <a:p>
            <a:pPr algn="ctr"/>
            <a:r>
              <a:rPr lang="en-GB" sz="3200" dirty="0" smtClean="0">
                <a:ln w="19050">
                  <a:noFill/>
                </a:ln>
                <a:latin typeface="Arial Black" panose="020B0A04020102020204" pitchFamily="34" charset="0"/>
                <a:cs typeface="Arial" panose="020B0604020202020204" pitchFamily="34" charset="0"/>
              </a:rPr>
              <a:t>A sentence expresses</a:t>
            </a:r>
          </a:p>
          <a:p>
            <a:pPr algn="ctr"/>
            <a:r>
              <a:rPr lang="en-GB" sz="3200" dirty="0" smtClean="0">
                <a:ln w="19050">
                  <a:noFill/>
                </a:ln>
                <a:latin typeface="Arial Black" panose="020B0A04020102020204" pitchFamily="34" charset="0"/>
                <a:cs typeface="Arial" panose="020B0604020202020204" pitchFamily="34" charset="0"/>
              </a:rPr>
              <a:t>opinion</a:t>
            </a:r>
          </a:p>
          <a:p>
            <a:pPr algn="ctr"/>
            <a:endParaRPr lang="en-GB" sz="3200" dirty="0">
              <a:ln w="19050">
                <a:noFill/>
              </a:ln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Square18"/>
          <p:cNvSpPr/>
          <p:nvPr/>
        </p:nvSpPr>
        <p:spPr>
          <a:xfrm>
            <a:off x="4896000" y="5130000"/>
            <a:ext cx="2448000" cy="1728000"/>
          </a:xfrm>
          <a:prstGeom prst="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 smtClean="0">
                <a:ln w="19050">
                  <a:noFill/>
                </a:ln>
                <a:latin typeface="Arial Black" panose="020B0A04020102020204" pitchFamily="34" charset="0"/>
                <a:cs typeface="Arial" panose="020B0604020202020204" pitchFamily="34" charset="0"/>
              </a:rPr>
              <a:t>A sentence with grow</a:t>
            </a:r>
            <a:endParaRPr lang="en-GB" sz="3200" dirty="0">
              <a:ln w="19050">
                <a:noFill/>
              </a:ln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Square19"/>
          <p:cNvSpPr/>
          <p:nvPr/>
        </p:nvSpPr>
        <p:spPr>
          <a:xfrm>
            <a:off x="7344000" y="5130000"/>
            <a:ext cx="2448000" cy="1728000"/>
          </a:xfrm>
          <a:prstGeom prst="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 smtClean="0">
                <a:ln w="19050">
                  <a:noFill/>
                </a:ln>
                <a:latin typeface="Arial Black" panose="020B0A04020102020204" pitchFamily="34" charset="0"/>
                <a:cs typeface="Arial" panose="020B0604020202020204" pitchFamily="34" charset="0"/>
              </a:rPr>
              <a:t>past of dream</a:t>
            </a:r>
            <a:endParaRPr lang="en-GB" sz="3200" dirty="0">
              <a:ln w="19050">
                <a:noFill/>
              </a:ln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Square20"/>
          <p:cNvSpPr/>
          <p:nvPr/>
        </p:nvSpPr>
        <p:spPr>
          <a:xfrm>
            <a:off x="9792000" y="5130000"/>
            <a:ext cx="2448000" cy="1728000"/>
          </a:xfrm>
          <a:prstGeom prst="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 smtClean="0">
                <a:ln w="19050">
                  <a:noFill/>
                </a:ln>
                <a:latin typeface="Arial Black" panose="020B0A04020102020204" pitchFamily="34" charset="0"/>
                <a:cs typeface="Arial" panose="020B0604020202020204" pitchFamily="34" charset="0"/>
              </a:rPr>
              <a:t>A </a:t>
            </a:r>
            <a:r>
              <a:rPr lang="en-GB" sz="3200" smtClean="0">
                <a:ln w="19050">
                  <a:noFill/>
                </a:ln>
                <a:latin typeface="Arial Black" panose="020B0A04020102020204" pitchFamily="34" charset="0"/>
                <a:cs typeface="Arial" panose="020B0604020202020204" pitchFamily="34" charset="0"/>
              </a:rPr>
              <a:t>sentence with </a:t>
            </a:r>
            <a:r>
              <a:rPr lang="en-GB" sz="3200" dirty="0" smtClean="0">
                <a:ln w="19050">
                  <a:noFill/>
                </a:ln>
                <a:latin typeface="Arial Black" panose="020B0A04020102020204" pitchFamily="34" charset="0"/>
                <a:cs typeface="Arial" panose="020B0604020202020204" pitchFamily="34" charset="0"/>
              </a:rPr>
              <a:t>gave</a:t>
            </a:r>
            <a:endParaRPr lang="en-GB" sz="3200" dirty="0">
              <a:ln w="19050">
                <a:noFill/>
              </a:ln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62877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2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2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>
                      <p:stCondLst>
                        <p:cond delay="0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2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2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145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6" fill="hold">
                      <p:stCondLst>
                        <p:cond delay="0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2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2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2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56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" fill="hold">
                      <p:stCondLst>
                        <p:cond delay="0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2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5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16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8" fill="hold">
                      <p:stCondLst>
                        <p:cond delay="0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2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>
                      <p:stCondLst>
                        <p:cond delay="0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2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7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89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0" fill="hold">
                      <p:stCondLst>
                        <p:cond delay="0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2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8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00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1" fill="hold">
                      <p:stCondLst>
                        <p:cond delay="0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9" dur="2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2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11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2" fill="hold">
                      <p:stCondLst>
                        <p:cond delay="0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2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0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</p:childTnLst>
        </p:cTn>
      </p:par>
    </p:tnLst>
    <p:bldLst>
      <p:bldP spid="4" grpId="0" animBg="1"/>
      <p:bldP spid="29" grpId="0" animBg="1"/>
      <p:bldP spid="33" grpId="0" animBg="1"/>
      <p:bldP spid="37" grpId="0" animBg="1"/>
      <p:bldP spid="41" grpId="0" animBg="1"/>
      <p:bldP spid="10" grpId="0" animBg="1"/>
      <p:bldP spid="30" grpId="0" animBg="1"/>
      <p:bldP spid="34" grpId="0" animBg="1"/>
      <p:bldP spid="38" grpId="0" animBg="1"/>
      <p:bldP spid="42" grpId="0" animBg="1"/>
      <p:bldP spid="15" grpId="0" animBg="1"/>
      <p:bldP spid="31" grpId="0" animBg="1"/>
      <p:bldP spid="35" grpId="0" animBg="1"/>
      <p:bldP spid="39" grpId="0" animBg="1"/>
      <p:bldP spid="43" grpId="0" animBg="1"/>
      <p:bldP spid="20" grpId="0" animBg="1"/>
      <p:bldP spid="32" grpId="0" animBg="1"/>
      <p:bldP spid="36" grpId="0" animBg="1"/>
      <p:bldP spid="40" grpId="0" animBg="1"/>
      <p:bldP spid="44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ébit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Débit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ébi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486</TotalTime>
  <Words>141</Words>
  <Application>Microsoft Office PowerPoint</Application>
  <PresentationFormat>Personnalisé</PresentationFormat>
  <Paragraphs>44</Paragraphs>
  <Slides>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3" baseType="lpstr">
      <vt:lpstr>Débit</vt:lpstr>
      <vt:lpstr>Diapositive 1</vt:lpstr>
      <vt:lpstr>Diapositive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tekhnologic</dc:creator>
  <cp:lastModifiedBy>toshiba</cp:lastModifiedBy>
  <cp:revision>4</cp:revision>
  <dcterms:created xsi:type="dcterms:W3CDTF">2016-12-26T00:12:58Z</dcterms:created>
  <dcterms:modified xsi:type="dcterms:W3CDTF">2018-11-12T18:51:25Z</dcterms:modified>
</cp:coreProperties>
</file>